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4" r:id="rId1"/>
  </p:sldMasterIdLst>
  <p:sldIdLst>
    <p:sldId id="256" r:id="rId2"/>
    <p:sldId id="284" r:id="rId3"/>
    <p:sldId id="257" r:id="rId4"/>
    <p:sldId id="259" r:id="rId5"/>
    <p:sldId id="258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72" r:id="rId16"/>
    <p:sldId id="269" r:id="rId17"/>
    <p:sldId id="270" r:id="rId18"/>
    <p:sldId id="273" r:id="rId19"/>
    <p:sldId id="271" r:id="rId20"/>
    <p:sldId id="274" r:id="rId21"/>
    <p:sldId id="275" r:id="rId22"/>
    <p:sldId id="276" r:id="rId23"/>
    <p:sldId id="278" r:id="rId24"/>
    <p:sldId id="277" r:id="rId25"/>
    <p:sldId id="279" r:id="rId26"/>
    <p:sldId id="280" r:id="rId27"/>
    <p:sldId id="281" r:id="rId28"/>
    <p:sldId id="282" r:id="rId2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63" autoAdjust="0"/>
    <p:restoredTop sz="94660"/>
  </p:normalViewPr>
  <p:slideViewPr>
    <p:cSldViewPr snapToGrid="0">
      <p:cViewPr>
        <p:scale>
          <a:sx n="48" d="100"/>
          <a:sy n="48" d="100"/>
        </p:scale>
        <p:origin x="1206" y="3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สไลด์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th-TH"/>
              <a:t>คลิกเพื่อแก้ไขสไตล์ชื่อเรื่องรองต้นแบบ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48070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634235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0286211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414331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8846718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667822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283580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2549526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th-TH"/>
              <a:t>คลิกไอคอนเพื่อเพิ่มรูปภาพ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h-TH"/>
              <a:t>คลิกเพื่อแก้ไขสไตล์ของข้อความต้นแบบ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96479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5292711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4694309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th-TH"/>
              <a:t>คลิกเพื่อแก้ไขสไตล์ชื่อเรื่องต้นแบบ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6444C215-A6FC-4609-AAFD-4E8ABD5815C0}" type="datetimeFigureOut">
              <a:rPr lang="th-TH" smtClean="0"/>
              <a:t>15/05/66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2D98CB65-8CDD-4E89-AA05-AD6FCFA94C89}" type="slidenum">
              <a:rPr lang="th-TH" smtClean="0"/>
              <a:t>‹#›</a:t>
            </a:fld>
            <a:endParaRPr lang="th-TH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93693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5" r:id="rId1"/>
    <p:sldLayoutId id="2147483716" r:id="rId2"/>
    <p:sldLayoutId id="2147483717" r:id="rId3"/>
    <p:sldLayoutId id="2147483718" r:id="rId4"/>
    <p:sldLayoutId id="2147483719" r:id="rId5"/>
    <p:sldLayoutId id="2147483720" r:id="rId6"/>
    <p:sldLayoutId id="2147483721" r:id="rId7"/>
    <p:sldLayoutId id="2147483722" r:id="rId8"/>
    <p:sldLayoutId id="2147483723" r:id="rId9"/>
    <p:sldLayoutId id="2147483724" r:id="rId10"/>
    <p:sldLayoutId id="2147483725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readyplanet.com/r-crm?utm_source=blog&amp;utm_medium=article&amp;utm_campaign=8-sales-steps-close-the-sale-effectively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readyplanet.com/r-crm?utm_source=blog&amp;utm_medium=article&amp;utm_campaign=8-sales-steps-close-the-sale-effectively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blog.readyplanet.com/techniques-for-using-powerpoint-in-business?utm_source=blog&amp;utm_medium=article&amp;utm_campaign=8-sales-steps-close-the-sale-effectively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readyplanet.com/r-crm?utm_source=blog&amp;utm_medium=article&amp;utm_campaign=8-sales-steps-close-the-sale-effectively" TargetMode="Externa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readyplanet.com/r-crm?utm_source=blog&amp;utm_medium=article&amp;utm_campaign=8-sales-steps-close-the-sale-effectively" TargetMode="Externa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8B95E24-D587-481C-877F-CF5525F612B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485898" y="3384447"/>
            <a:ext cx="8930310" cy="1077812"/>
          </a:xfrm>
        </p:spPr>
        <p:txBody>
          <a:bodyPr>
            <a:normAutofit/>
          </a:bodyPr>
          <a:lstStyle/>
          <a:p>
            <a:pPr algn="r"/>
            <a:r>
              <a:rPr lang="th-TH" sz="6600" b="1" dirty="0"/>
              <a:t>หลักสูตร สร้างยอดขายปังๆด้วยโซล่า</a:t>
            </a:r>
            <a:r>
              <a:rPr lang="th-TH" sz="6600" b="1" dirty="0" err="1"/>
              <a:t>ร์</a:t>
            </a:r>
            <a:endParaRPr lang="th-TH" sz="6600" b="1" dirty="0"/>
          </a:p>
        </p:txBody>
      </p:sp>
      <p:sp>
        <p:nvSpPr>
          <p:cNvPr id="3" name="ชื่อเรื่องรอง 2">
            <a:extLst>
              <a:ext uri="{FF2B5EF4-FFF2-40B4-BE49-F238E27FC236}">
                <a16:creationId xmlns:a16="http://schemas.microsoft.com/office/drawing/2014/main" id="{5DAF9036-C3A8-4B70-9458-888720D06AAC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462259"/>
            <a:ext cx="12192000" cy="1898783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r"/>
            <a:r>
              <a:rPr lang="th-TH" sz="2800" b="1" dirty="0">
                <a:solidFill>
                  <a:srgbClr val="FFFF00"/>
                </a:solidFill>
              </a:rPr>
              <a:t>โครงการส่งเสริมติดตั้งโซล่า</a:t>
            </a:r>
            <a:r>
              <a:rPr lang="th-TH" sz="2800" b="1" dirty="0" err="1">
                <a:solidFill>
                  <a:srgbClr val="FFFF00"/>
                </a:solidFill>
              </a:rPr>
              <a:t>ร์</a:t>
            </a:r>
            <a:r>
              <a:rPr lang="th-TH" sz="2800" b="1" dirty="0">
                <a:solidFill>
                  <a:srgbClr val="FFFF00"/>
                </a:solidFill>
              </a:rPr>
              <a:t> บ้านพักอาศัยบนหลังคา </a:t>
            </a:r>
          </a:p>
          <a:p>
            <a:pPr algn="r"/>
            <a:r>
              <a:rPr lang="th-TH" sz="2800" b="1" dirty="0">
                <a:solidFill>
                  <a:srgbClr val="FFFF00"/>
                </a:solidFill>
              </a:rPr>
              <a:t>ภาคประชาชนปี 2566</a:t>
            </a:r>
          </a:p>
          <a:p>
            <a:pPr algn="r"/>
            <a:r>
              <a:rPr lang="th-TH" sz="2800" b="1" dirty="0">
                <a:solidFill>
                  <a:srgbClr val="FFFF00"/>
                </a:solidFill>
              </a:rPr>
              <a:t>โทร.086 346 1898</a:t>
            </a:r>
            <a:r>
              <a:rPr lang="en-US" sz="2800" b="1" dirty="0">
                <a:solidFill>
                  <a:srgbClr val="FFFF00"/>
                </a:solidFill>
              </a:rPr>
              <a:t># www.siaminnovationsolar.com</a:t>
            </a:r>
            <a:endParaRPr lang="th-TH" sz="2800" b="1" dirty="0">
              <a:solidFill>
                <a:srgbClr val="FFFF00"/>
              </a:solidFill>
            </a:endParaRPr>
          </a:p>
        </p:txBody>
      </p:sp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4C510DFA-EA5E-4B67-8D68-FC40135E29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838"/>
            <a:ext cx="7644627" cy="3432281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:a16="http://schemas.microsoft.com/office/drawing/2014/main" id="{E27B9263-EE61-4FE4-81DC-A2E9B86F9C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31674" y="-197991"/>
            <a:ext cx="4406271" cy="2593731"/>
          </a:xfrm>
          <a:prstGeom prst="rect">
            <a:avLst/>
          </a:prstGeom>
        </p:spPr>
      </p:pic>
      <p:sp>
        <p:nvSpPr>
          <p:cNvPr id="9" name="สี่เหลี่ยมผืนผ้า 8">
            <a:extLst>
              <a:ext uri="{FF2B5EF4-FFF2-40B4-BE49-F238E27FC236}">
                <a16:creationId xmlns:a16="http://schemas.microsoft.com/office/drawing/2014/main" id="{D051CC72-44D3-4610-A04D-A17940A9D2BA}"/>
              </a:ext>
            </a:extLst>
          </p:cNvPr>
          <p:cNvSpPr/>
          <p:nvPr/>
        </p:nvSpPr>
        <p:spPr>
          <a:xfrm>
            <a:off x="7585955" y="4949687"/>
            <a:ext cx="45719" cy="4571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90809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CA7E723-EE0C-48A2-91FF-32F2EB7454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h-TH" dirty="0"/>
              <a:t> </a:t>
            </a:r>
          </a:p>
        </p:txBody>
      </p:sp>
      <p:pic>
        <p:nvPicPr>
          <p:cNvPr id="4" name="ตัวแทนเนื้อหา 4">
            <a:extLst>
              <a:ext uri="{FF2B5EF4-FFF2-40B4-BE49-F238E27FC236}">
                <a16:creationId xmlns:a16="http://schemas.microsoft.com/office/drawing/2014/main" id="{88CD259B-1C6A-440E-89BE-1B3AA3C9303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68035" y="1846263"/>
            <a:ext cx="7116256" cy="4022725"/>
          </a:xfrm>
        </p:spPr>
      </p:pic>
    </p:spTree>
    <p:extLst>
      <p:ext uri="{BB962C8B-B14F-4D97-AF65-F5344CB8AC3E}">
        <p14:creationId xmlns:p14="http://schemas.microsoft.com/office/powerpoint/2010/main" val="199452336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ตัวแทนเนื้อหา 3">
            <a:extLst>
              <a:ext uri="{FF2B5EF4-FFF2-40B4-BE49-F238E27FC236}">
                <a16:creationId xmlns:a16="http://schemas.microsoft.com/office/drawing/2014/main" id="{75775B49-B713-4DC5-8FC7-F1082C9E27D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97834" y="1709530"/>
            <a:ext cx="10396331" cy="4711148"/>
          </a:xfrm>
          <a:prstGeom prst="rect">
            <a:avLst/>
          </a:prstGeom>
        </p:spPr>
      </p:pic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B23C41AF-0942-4286-B148-EAABE4E8912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364790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8BE5D4D-5CF2-415A-AC67-EBE484E68B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23900"/>
            <a:ext cx="10293626" cy="1507067"/>
          </a:xfrm>
        </p:spPr>
        <p:txBody>
          <a:bodyPr>
            <a:noAutofit/>
          </a:bodyPr>
          <a:lstStyle/>
          <a:p>
            <a:r>
              <a:rPr lang="th-TH" sz="4800" b="1" dirty="0"/>
              <a:t>กระบวนการขาย คืออะไร?</a:t>
            </a:r>
            <a:br>
              <a:rPr lang="th-TH" sz="4800" b="1" dirty="0"/>
            </a:br>
            <a:endParaRPr lang="th-TH" sz="4800" b="1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7D538DB-ADD8-4C5A-8BB7-ADEBEEB003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7443" y="2157896"/>
            <a:ext cx="11317357" cy="3615267"/>
          </a:xfrm>
        </p:spPr>
        <p:txBody>
          <a:bodyPr/>
          <a:lstStyle/>
          <a:p>
            <a:pPr marL="0" indent="0">
              <a:buNone/>
            </a:pPr>
            <a:r>
              <a:rPr lang="th-TH" sz="3200" b="1" dirty="0">
                <a:solidFill>
                  <a:schemeClr val="tx1"/>
                </a:solidFill>
              </a:rPr>
              <a:t>กระบวนการขาย คือ การกำหนดวิธีการขายไว้ล่วงหน้าอย่างเป็นแบบแผน เพื่อเป็นบรรทัดฐานในการขายที่เป็นระบบ กระบวนการขายขั้นตอนต่าง ๆ ก็เพื่อให้ธุรกิจสามารถเปลี่ยนกลุ่มเป้าหมายที่มีแนวโน้มจะซื้อสินค้า ให้กลายเป็นลูกค้าของธุรกิจในที่สุด กระบวนการขายช่วยให้ทีมขายหรือ</a:t>
            </a:r>
            <a:r>
              <a:rPr lang="th-TH" sz="3200" b="1" dirty="0" err="1">
                <a:solidFill>
                  <a:schemeClr val="tx1"/>
                </a:solidFill>
              </a:rPr>
              <a:t>เซลส์</a:t>
            </a:r>
            <a:r>
              <a:rPr lang="th-TH" sz="3200" b="1" dirty="0">
                <a:solidFill>
                  <a:schemeClr val="tx1"/>
                </a:solidFill>
              </a:rPr>
              <a:t>สามารถทำงานได้ถูกต้องและครอบคลุมทุกขั้นตอน ตั้งแต่ผู้ที่มีโอกาสเป็นลูกค้าติดต่อเข้ามาครั้งแรกจนไปถึงปิดการขายนั่นเอง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DAE81A83-F90B-4FF7-BD8C-173339CD58F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32"/>
            <a:ext cx="12192000" cy="71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31719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C496493-03B6-49F4-A905-25C4BC0F81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79" y="1041977"/>
            <a:ext cx="10058400" cy="1450757"/>
          </a:xfrm>
        </p:spPr>
        <p:txBody>
          <a:bodyPr/>
          <a:lstStyle/>
          <a:p>
            <a:r>
              <a:rPr lang="th-TH" b="1" dirty="0"/>
              <a:t>ทำไมเซลล์หรือทีมขายต้องมีความเข้าใจในกระบวนการขาย?</a:t>
            </a:r>
            <a:br>
              <a:rPr lang="th-TH" b="1" dirty="0"/>
            </a:b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3C13D65-8619-41CC-9D41-881A8E45A8C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723" y="2223421"/>
            <a:ext cx="11509513" cy="4023360"/>
          </a:xfrm>
        </p:spPr>
        <p:txBody>
          <a:bodyPr/>
          <a:lstStyle/>
          <a:p>
            <a:pPr marL="0" indent="0">
              <a:buNone/>
            </a:pPr>
            <a:r>
              <a:rPr lang="th-TH" sz="3200" dirty="0">
                <a:solidFill>
                  <a:schemeClr val="tx1"/>
                </a:solidFill>
              </a:rPr>
              <a:t>เซลล์หรือทีมขายในยุคใหม่นี้ควรต้องมีความเข้าใจในกระบวนการขายอย่างแท้จริง เพราะเมื่อทราบถึงกระบวนการขายของธุรกิจแล้ว จะช่วยให้ทีมขายสามารถดำเนินงานได้อย่างมีแบบแผน มีระบบในการติดตามงานขายและสามารถเพิ่มโอกาสในการปิดการขายได้อย่างมีประสิทธิภาพมากขึ้น รวมทั้งสามารถแก้ไขความยุ่งยากในระหว่างการขายได้อย่างรวดเร็ว หรือเวลาแก้ปัญหาก็ไม่ต้องแก้ทั้งระบบ แต่สามารถมองเห็นภาพรวมและแก้ได้ตรงจุดมากขึ้น และนอกจากนี้ยังช่วยให้พนักงานขาย สามารถสื่อสารกับทีมที่มีส่วนร่วมหรือส่วนเกี่ยวข้องในกระบวนการขายได้อย่างง่ายดายและรวดเร็ว</a:t>
            </a:r>
          </a:p>
          <a:p>
            <a:pPr marL="0" indent="0">
              <a:buNone/>
            </a:pPr>
            <a:endParaRPr lang="th-TH" sz="3200" dirty="0"/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78B5731C-9A5F-434D-95CF-BAEF1E6020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1401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98F35FD-75C4-42E3-9BBE-C42BFD58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174" y="803438"/>
            <a:ext cx="11893826" cy="1450757"/>
          </a:xfrm>
        </p:spPr>
        <p:txBody>
          <a:bodyPr>
            <a:normAutofit fontScale="90000"/>
          </a:bodyPr>
          <a:lstStyle/>
          <a:p>
            <a:r>
              <a:rPr lang="th-TH" b="1" dirty="0"/>
              <a:t>การวางแผนจัดการกระบวนการขายที่ดี ช่วยให้การขายมีประสิทธิภาพได้อย่างไร?</a:t>
            </a:r>
            <a:br>
              <a:rPr lang="th-TH" b="1" dirty="0"/>
            </a:b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35B5F7C-08FA-4490-BE9F-BC8BB6AD0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845734"/>
            <a:ext cx="12192000" cy="4023360"/>
          </a:xfrm>
        </p:spPr>
        <p:txBody>
          <a:bodyPr>
            <a:normAutofit/>
          </a:bodyPr>
          <a:lstStyle/>
          <a:p>
            <a:r>
              <a:rPr lang="th-TH" sz="3200" dirty="0"/>
              <a:t>  ช่วยปรับปรุงประสิทธิภาพการขายและสามารถสร้างประสบการณ์ในแต่ละขั้นของกระบวนการได้มั่นใจมากขึ้น</a:t>
            </a:r>
          </a:p>
          <a:p>
            <a:r>
              <a:rPr lang="th-TH" sz="3200" dirty="0"/>
              <a:t>กระบวนการขายเป็นกระบวนการจัดระเบียบองค์กรอย่างหนึ่ง ช่วยให้สมาชิกในทีมสามารถทำงานร่วมกันได้ดีมากยิ่งขึ้น และกำหนดบทบาทของแต่ละแผนกให้ทุกคนมีความเข้าใจตรงกันมาก</a:t>
            </a:r>
            <a:r>
              <a:rPr lang="th-TH" sz="3200" dirty="0" err="1"/>
              <a:t>ขึัน</a:t>
            </a:r>
            <a:endParaRPr lang="th-TH" sz="3200" dirty="0"/>
          </a:p>
          <a:p>
            <a:r>
              <a:rPr lang="th-TH" sz="3200" dirty="0"/>
              <a:t>               กระบวนการขายที่เหมาะสมของแต่ละองค์กรจะช่วยสร้างรายได้ และทำให้บริษัทเติบโตได้มากขึ้น</a:t>
            </a:r>
          </a:p>
          <a:p>
            <a:r>
              <a:rPr lang="th-TH" sz="3200" dirty="0"/>
              <a:t>สมาชิกในทีมสามารถรับผิดชอบหน้าที่ของตนได้ดีมากขึ้น และปรับปรุงแก้ไขสิ่งที่จำเป็นได้อีกด้วย</a:t>
            </a:r>
          </a:p>
          <a:p>
            <a:r>
              <a:rPr lang="th-TH" sz="3200" dirty="0"/>
              <a:t>ธุรกิจสามารถพยากรณ์การขายได้ดีกว่าและช่วยปรับเปลี่ยนสิ่ง</a:t>
            </a:r>
            <a:r>
              <a:rPr lang="th-TH" sz="3200" dirty="0" err="1"/>
              <a:t>ต่างๆ</a:t>
            </a:r>
            <a:r>
              <a:rPr lang="th-TH" sz="3200" dirty="0"/>
              <a:t>ให้เหมาะสมตามการพยากรณ์ได้อีกด้วย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9C603226-727B-46E4-A7C9-5B1D04EDBE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4044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949865C-AF0C-464C-B6D3-E4EACEFFA5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7687" y="733839"/>
            <a:ext cx="11469756" cy="1450757"/>
          </a:xfrm>
        </p:spPr>
        <p:txBody>
          <a:bodyPr>
            <a:normAutofit/>
          </a:bodyPr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br>
              <a:rPr lang="th-TH" b="1" dirty="0"/>
            </a:b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53A5D45-5050-4D66-AF00-6F10712A41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983" y="1845734"/>
            <a:ext cx="10893287" cy="4023360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th-TH" sz="3200" b="1" dirty="0"/>
              <a:t>การค้นหาลูกค้ามุ่งหวัง (</a:t>
            </a:r>
            <a:r>
              <a:rPr lang="en-US" sz="3200" b="1" dirty="0"/>
              <a:t>Prospecting)</a:t>
            </a:r>
          </a:p>
          <a:p>
            <a:pPr marL="0" indent="0">
              <a:buNone/>
            </a:pPr>
            <a:r>
              <a:rPr lang="th-TH" sz="3200" dirty="0"/>
              <a:t>ขั้นตอนนี้จะครอบคลุมวิธีการต่าง ๆ ที่องค์กรใช้ในการหาลูกค้าเป้าหมาย เพื่อติดตาม ดูแลผู้ที่มีโอกาสเป็นลูกค้า ซึ่งสามารถหาได้จากหลากหลายช่องทาง หลายแหล่งที่มา หลายๆ วิธี เช่น การจัดงานแสดงสินค้า อีเว้นท์ต่าง ๆ การ ทำโฆษณาออนไลน์ เป็นต้น โดยเมื่อมีรายชื่อ </a:t>
            </a:r>
            <a:r>
              <a:rPr lang="en-US" sz="3200" dirty="0"/>
              <a:t>Leads </a:t>
            </a:r>
            <a:r>
              <a:rPr lang="th-TH" sz="3200" dirty="0"/>
              <a:t>จำนวนมาก ก็สามารถบริหารจัดการการจัดเก็บข้อมูลของลูกค้าอย่างเป็นระบบด้วย </a:t>
            </a:r>
            <a:r>
              <a:rPr lang="en-US" sz="3200" dirty="0">
                <a:hlinkClick r:id="rId2"/>
              </a:rPr>
              <a:t>R-CRM</a:t>
            </a:r>
            <a:r>
              <a:rPr lang="en-US" sz="3200" dirty="0"/>
              <a:t> </a:t>
            </a:r>
            <a:r>
              <a:rPr lang="th-TH" sz="3200" dirty="0"/>
              <a:t>ซึ่งเป็นแพลตฟอร์มที่ใช้ในการบริหารจัดการงานขาย ที่มีฟีเจอร์ครบครัน สามารถเก็บรวมรวมข้อมูลลูกค้า ติดป้ายกำกับเพื่อแบ่งลูกค้าตามกลุ่มเฉพาะ ไว้ได้อย่างเป็นระบบ ทำให้พนักงานขายทุกคนสามารถเข้าถึงข้อมูลลูกค้ากลุ่มเป้าหมายได้ทันที 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94802E1A-46CF-41E4-AB98-A0B1ABC6798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939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42448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71B60AE-05AD-465B-AD20-00218FDB59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6713" y="263527"/>
            <a:ext cx="11509513" cy="1406247"/>
          </a:xfrm>
        </p:spPr>
        <p:txBody>
          <a:bodyPr>
            <a:normAutofit/>
          </a:bodyPr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B3098D0B-D86C-4991-BD0D-879B0E988F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75252" y="1845734"/>
            <a:ext cx="10793896" cy="4023360"/>
          </a:xfrm>
        </p:spPr>
        <p:txBody>
          <a:bodyPr>
            <a:normAutofit/>
          </a:bodyPr>
          <a:lstStyle/>
          <a:p>
            <a:r>
              <a:rPr lang="th-TH" sz="3200" b="1" dirty="0"/>
              <a:t>2. การเตรียมข้อมูลของลูกค้าก่อนเข้าพบหรือโทรพูดคุย (</a:t>
            </a:r>
            <a:r>
              <a:rPr lang="en-US" sz="3200" b="1" dirty="0"/>
              <a:t>Pre-Approach)</a:t>
            </a:r>
          </a:p>
          <a:p>
            <a:pPr marL="0" indent="0">
              <a:buNone/>
            </a:pPr>
            <a:r>
              <a:rPr lang="th-TH" sz="3200" dirty="0"/>
              <a:t>เมื่อมีการเก็บรวบรวมข้อมูล </a:t>
            </a:r>
            <a:r>
              <a:rPr lang="en-US" sz="3200" dirty="0"/>
              <a:t>Leads </a:t>
            </a:r>
            <a:r>
              <a:rPr lang="th-TH" sz="3200" dirty="0"/>
              <a:t>อย่างเป็นระบบแล้ว มีการแบ่งกลุ่มเพื่อการจัดการที่ดี การค้นหาที่ง่ายดาย ต่อมาสำหรับ </a:t>
            </a:r>
            <a:r>
              <a:rPr lang="en-US" sz="3200" dirty="0"/>
              <a:t>Leads </a:t>
            </a:r>
            <a:r>
              <a:rPr lang="th-TH" sz="3200" dirty="0"/>
              <a:t>รายหนึ่งๆ เมื่อ</a:t>
            </a:r>
            <a:r>
              <a:rPr lang="th-TH" sz="3200" dirty="0" err="1"/>
              <a:t>เซลส์</a:t>
            </a:r>
            <a:r>
              <a:rPr lang="th-TH" sz="3200" dirty="0"/>
              <a:t>ได้ข้อมูลมาแล้วก็ต้องเริ่มวางแผนการขาย ด้วยการใช้ </a:t>
            </a:r>
            <a:r>
              <a:rPr lang="en-US" sz="3200" dirty="0">
                <a:hlinkClick r:id="rId2"/>
              </a:rPr>
              <a:t>Sales Pipeline</a:t>
            </a:r>
            <a:r>
              <a:rPr lang="en-US" sz="3200" dirty="0"/>
              <a:t> </a:t>
            </a:r>
            <a:r>
              <a:rPr lang="th-TH" sz="3200" dirty="0"/>
              <a:t>ที่ทำให้</a:t>
            </a:r>
            <a:r>
              <a:rPr lang="th-TH" sz="3200" dirty="0" err="1"/>
              <a:t>เซลส์</a:t>
            </a:r>
            <a:r>
              <a:rPr lang="th-TH" sz="3200" dirty="0"/>
              <a:t>ได้เห็นขั้นตอนภาพรวมการขายของลูกค้ารายนั้น ๆ ได้ และในขณะเดียวกัน</a:t>
            </a:r>
            <a:r>
              <a:rPr lang="th-TH" sz="3200" dirty="0" err="1"/>
              <a:t>เซลส์</a:t>
            </a:r>
            <a:r>
              <a:rPr lang="th-TH" sz="3200" dirty="0"/>
              <a:t> ก็ควรต้องเตรียมตัวให้พร้อมสำหรับการสนทนากับลูกค้าหรือการโทรครั้งแรก และต้องเตรียมข้อมูลสำคัญต่าง ๆ รายละเอียดสินค้า ศึกษาข้อมูลลูกค้า ก่อนด้วยเสมอ เพื่อแสดงความเป็น</a:t>
            </a:r>
            <a:r>
              <a:rPr lang="th-TH" sz="3200" dirty="0" err="1"/>
              <a:t>เซลส์</a:t>
            </a:r>
            <a:r>
              <a:rPr lang="th-TH" sz="3200" dirty="0"/>
              <a:t>มืออาชีพให้ลูกค้าได้เชื่อมั่น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615EB8D8-9D0E-4DAF-8922-FE825CAA99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14398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E4917B0-19FA-493F-9D0F-7C22C565BA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38539" y="423162"/>
            <a:ext cx="11953461" cy="1450757"/>
          </a:xfrm>
        </p:spPr>
        <p:txBody>
          <a:bodyPr/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AB9EADE-2D6F-46FC-BE66-6B03DF37DC2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1" y="1845734"/>
            <a:ext cx="10599089" cy="4023360"/>
          </a:xfrm>
        </p:spPr>
        <p:txBody>
          <a:bodyPr>
            <a:normAutofit/>
          </a:bodyPr>
          <a:lstStyle/>
          <a:p>
            <a:r>
              <a:rPr lang="th-TH" sz="3200" b="1" dirty="0"/>
              <a:t>3. การขอนัดพบลูกค้าหรือนัดนำเสนอสินค้าบริการ (</a:t>
            </a:r>
            <a:r>
              <a:rPr lang="en-US" sz="3200" b="1" dirty="0"/>
              <a:t>Approach)</a:t>
            </a:r>
          </a:p>
          <a:p>
            <a:pPr marL="0" indent="0">
              <a:buNone/>
            </a:pPr>
            <a:r>
              <a:rPr lang="th-TH" sz="3200" dirty="0"/>
              <a:t>มาถึงขั้นตอนนี้ เมื่อมีการโทรทักทายกับลูกค้าเบื้องต้นแล้ว ต่อมาก็จะเริ่มเข้าสู่ขั้นตอนการนำเสนอขายครั้งแรก ซึ่งทีมขายควรมีการนัดพบกับลูกค้าไม่ว่าจะเป็นการนัดพบแบบเจอหน้ากันโดยตรง หรือการนัดทาง </a:t>
            </a:r>
            <a:r>
              <a:rPr lang="en-US" sz="3200" dirty="0"/>
              <a:t>Conference </a:t>
            </a:r>
            <a:r>
              <a:rPr lang="th-TH" sz="3200" dirty="0"/>
              <a:t>เพื่อนำเสนอสินค้าบริการที่เราสามารถอธิบายหรือชี้แจงถึงประโยชน์ที่ลูกค้าจะได้รับจากสินค้าบริการของเราได้ โดยต้องมีความสอดคล้องกับปัญหาหรือความต้องการของลูกค้า ซึ่งเราได้รวบรวมข้อมูลในส่วนนี้จากข้อ 2 แล้ว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E6362A0C-E430-46D3-A077-60C6EF7AAA3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578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388696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685C886A-B56D-4B97-801F-E76353E492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37322" y="263527"/>
            <a:ext cx="12006470" cy="1450757"/>
          </a:xfrm>
        </p:spPr>
        <p:txBody>
          <a:bodyPr/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2FB0DD3-85AE-4E1C-95D9-48704C2B3F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37321" y="1845734"/>
            <a:ext cx="11191461" cy="4023360"/>
          </a:xfrm>
        </p:spPr>
        <p:txBody>
          <a:bodyPr>
            <a:normAutofit/>
          </a:bodyPr>
          <a:lstStyle/>
          <a:p>
            <a:r>
              <a:rPr lang="th-TH" sz="3200" dirty="0"/>
              <a:t> การนัดลูกค้า สามารถส่งได้ผ่านทางอีเมล พร้อมทั้งโทรแจ้งลูกค้าทางโทรศัพท์ด้วย และ</a:t>
            </a:r>
            <a:r>
              <a:rPr lang="th-TH" sz="3200" dirty="0" err="1"/>
              <a:t>เซลส์</a:t>
            </a:r>
            <a:r>
              <a:rPr lang="th-TH" sz="3200" dirty="0"/>
              <a:t>เองก็สามารถสร้างนัดหมายเพื่อเตือนึความจำใน </a:t>
            </a:r>
            <a:r>
              <a:rPr lang="en-US" sz="3200" dirty="0"/>
              <a:t>R-CRM </a:t>
            </a:r>
            <a:r>
              <a:rPr lang="th-TH" sz="3200" dirty="0"/>
              <a:t>ได้เช่นเดียวกัน เพื่อให้ไม่ลืมนัดสำคัญกับลูกค้าที่กำลังจะมาถึง  ซึ่งใน </a:t>
            </a:r>
            <a:r>
              <a:rPr lang="en-US" sz="3200" dirty="0"/>
              <a:t>R-CRM </a:t>
            </a:r>
            <a:r>
              <a:rPr lang="th-TH" sz="3200" dirty="0"/>
              <a:t>มีฟีเจอร์ที่ช่วยทำงานในส่วนนี้ เช่น </a:t>
            </a:r>
            <a:r>
              <a:rPr lang="en-US" sz="3200" dirty="0"/>
              <a:t>Reminder </a:t>
            </a:r>
            <a:r>
              <a:rPr lang="th-TH" sz="3200" dirty="0"/>
              <a:t>ที่เป็นระบบช่วยเตือนอัตโนมัติ สามารถตั้ง วันที่ และเวลาแจ้งเตือนสำหรับการติดต่อลูกค้าครั้งถัดไป ซึ่งทีมขายควรเตรียมพร้อมสำหรับข้อมูลเชิงลึกเพื่อแนวโน้มให้ลูกค้าสนใจ และสร้างความอยากรู้ สร้างความมั่นใจให้ลูกค้าได้มากพอว่าข้อมูลที่จะนำไปเสนอจะละเอียด และสามารถนำไปใช้ในธุรกิจได้จริง ๆ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400810B-5F89-4740-BFA7-83284E981C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20965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6C49B3B-DC78-42C8-A2FB-D8DDEA9FF7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030" y="2163773"/>
            <a:ext cx="12151969" cy="4023360"/>
          </a:xfrm>
        </p:spPr>
        <p:txBody>
          <a:bodyPr>
            <a:noAutofit/>
          </a:bodyPr>
          <a:lstStyle/>
          <a:p>
            <a:r>
              <a:rPr lang="th-TH" sz="3200" b="1" dirty="0"/>
              <a:t>         หากเป็นการพบเจอกันโดยตรง นักขายทุกท่านอย่าลืมถึงเรื่องการเตรียมตัว การแต่งกายที่ถูกกาลเทศะ ความมั่นใจ และที่สำคัญ คือ การเตรียมข้อมูล เอกสารจำเป็นต่าง ๆ ให้ครบถ้วนด้วย ส่วนหากเป็นการนัดประชุมทางออนไลน์ ก็อย่าลืมตรวจสอบอุปกรณ์ โปรแกรมที่ใช้ประชุม รวมถึงไฟล์ </a:t>
            </a:r>
            <a:r>
              <a:rPr lang="en-US" sz="3200" b="1" dirty="0"/>
              <a:t>Presentation </a:t>
            </a:r>
            <a:r>
              <a:rPr lang="th-TH" sz="3200" b="1" dirty="0"/>
              <a:t>ให้พร้อมสำหรับการนำเสนอด้วย เพื่อให้ลูกค้ามีความประทับใจ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E8D7286B-AB35-466D-8497-2A90251423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  <p:sp>
        <p:nvSpPr>
          <p:cNvPr id="5" name="สี่เหลี่ยมผืนผ้า 4">
            <a:extLst>
              <a:ext uri="{FF2B5EF4-FFF2-40B4-BE49-F238E27FC236}">
                <a16:creationId xmlns:a16="http://schemas.microsoft.com/office/drawing/2014/main" id="{D2F86ED8-C399-48A7-ABDE-A48ED4867AD6}"/>
              </a:ext>
            </a:extLst>
          </p:cNvPr>
          <p:cNvSpPr/>
          <p:nvPr/>
        </p:nvSpPr>
        <p:spPr>
          <a:xfrm>
            <a:off x="361921" y="837844"/>
            <a:ext cx="11529118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sz="4800" b="1" dirty="0">
                <a:cs typeface="+mj-cs"/>
              </a:rPr>
              <a:t>กระบวนการขาย 8 ขั้นตอน ที่ธุรกิจสามารถนำไปประยุกต์ใช้ได้ มีดังนี้</a:t>
            </a:r>
          </a:p>
        </p:txBody>
      </p:sp>
    </p:spTree>
    <p:extLst>
      <p:ext uri="{BB962C8B-B14F-4D97-AF65-F5344CB8AC3E}">
        <p14:creationId xmlns:p14="http://schemas.microsoft.com/office/powerpoint/2010/main" val="24848595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314A02C-0DC6-4B4A-8A8E-2B99180B60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418" y="723901"/>
            <a:ext cx="11688417" cy="723900"/>
          </a:xfrm>
        </p:spPr>
        <p:txBody>
          <a:bodyPr>
            <a:normAutofit fontScale="90000"/>
          </a:bodyPr>
          <a:lstStyle/>
          <a:p>
            <a:r>
              <a:rPr lang="th-TH" b="1" dirty="0"/>
              <a:t>        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3C08F81-47EC-4A7F-B270-65858654059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418" y="1945126"/>
            <a:ext cx="11492948" cy="4023360"/>
          </a:xfrm>
        </p:spPr>
        <p:txBody>
          <a:bodyPr>
            <a:normAutofit/>
          </a:bodyPr>
          <a:lstStyle/>
          <a:p>
            <a:r>
              <a:rPr lang="th-TH" sz="3200" b="1" dirty="0"/>
              <a:t>4. การเสนอขายสินค้า / บริการ (</a:t>
            </a:r>
            <a:r>
              <a:rPr lang="en-US" sz="3200" b="1" dirty="0"/>
              <a:t>Sales Presentation)</a:t>
            </a:r>
          </a:p>
          <a:p>
            <a:pPr marL="0" indent="0">
              <a:buNone/>
            </a:pPr>
            <a:r>
              <a:rPr lang="th-TH" sz="3200" b="1" dirty="0"/>
              <a:t>     เกี่ยวเนื่องจากขั้นตอนการขายในการนัดพบหรือประชุมกับลูกค้า ซึ่งอีกส่วนที่สำคัญคือการนำเสนอขายสินค้า บริการของธุรกิจให้แก่ลูกค้า ซึ่งก็ต้องมีการเตรียมไฟล์นำเสนอ หรือเอกสาร</a:t>
            </a:r>
            <a:r>
              <a:rPr lang="th-TH" sz="3200" b="1" dirty="0" err="1"/>
              <a:t>โบรชัวร์</a:t>
            </a:r>
            <a:r>
              <a:rPr lang="th-TH" sz="3200" b="1" dirty="0"/>
              <a:t>ที่มีรายละเอียดสินค้า</a:t>
            </a:r>
            <a:r>
              <a:rPr lang="th-TH" sz="3200" b="1" dirty="0" err="1"/>
              <a:t>ต่างๆ</a:t>
            </a:r>
            <a:r>
              <a:rPr lang="th-TH" sz="3200" b="1" dirty="0"/>
              <a:t> เพื่อให้ลูกค้าดูเบื้องต้น ซึ่งไฟล์นำเสนอส่วนใหญ่ </a:t>
            </a:r>
            <a:r>
              <a:rPr lang="th-TH" sz="3200" b="1" dirty="0" err="1"/>
              <a:t>เซลส์</a:t>
            </a:r>
            <a:r>
              <a:rPr lang="th-TH" sz="3200" b="1" dirty="0"/>
              <a:t>หรือทีมขายก็มักจะทำด้วยโปรแกรม </a:t>
            </a:r>
            <a:r>
              <a:rPr lang="en-US" sz="3200" b="1" dirty="0"/>
              <a:t>PowerPoint </a:t>
            </a:r>
            <a:r>
              <a:rPr lang="th-TH" sz="3200" b="1" dirty="0"/>
              <a:t>ซึ่งเป็นที่นิยมสำหรับงานนำเสนอ ซึ่งสามารถดูเทคนิคการใช้งานเพิ่มเติมได้ที่บทความ </a:t>
            </a:r>
            <a:r>
              <a:rPr lang="th-TH" sz="3200" b="1" dirty="0">
                <a:hlinkClick r:id="rId2"/>
              </a:rPr>
              <a:t>เทคนิคการใช้ </a:t>
            </a:r>
            <a:r>
              <a:rPr lang="en-US" sz="3200" b="1" dirty="0">
                <a:hlinkClick r:id="rId2"/>
              </a:rPr>
              <a:t>PowerPoint </a:t>
            </a:r>
            <a:r>
              <a:rPr lang="th-TH" sz="3200" b="1" dirty="0">
                <a:hlinkClick r:id="rId2"/>
              </a:rPr>
              <a:t>ในเชิงธุรกิจ ปิดการขายอย่างได้ผล</a:t>
            </a:r>
            <a:r>
              <a:rPr lang="th-TH" sz="3200" b="1" dirty="0"/>
              <a:t> ทั้งนี้</a:t>
            </a:r>
            <a:r>
              <a:rPr lang="th-TH" sz="3200" b="1" dirty="0" err="1"/>
              <a:t>เซลส์</a:t>
            </a:r>
            <a:r>
              <a:rPr lang="th-TH" sz="3200" b="1" dirty="0"/>
              <a:t>ควรจะนำเสนอสินค้าและบริการให้เป็นธรรมชาติ ข้อมูลครบถ้วน พูดกระชับ ตรงประเด็น ไม่ยืดเยื้อ เพื่อให้เกิดความน่าเชื่อถือ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E52E66DD-50A7-44C7-9BB3-7795A8BAEC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9878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38998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0901FB6-E5F5-4D0C-B450-65D894E1E3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9026" y="394977"/>
            <a:ext cx="12032974" cy="1450757"/>
          </a:xfrm>
        </p:spPr>
        <p:txBody>
          <a:bodyPr/>
          <a:lstStyle/>
          <a:p>
            <a:r>
              <a:rPr lang="th-TH" b="1" dirty="0"/>
              <a:t>    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CB10F08E-B7AA-4476-88D3-AD87A9B6BB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55983" y="1845734"/>
            <a:ext cx="11012556" cy="4023360"/>
          </a:xfrm>
        </p:spPr>
        <p:txBody>
          <a:bodyPr>
            <a:normAutofit/>
          </a:bodyPr>
          <a:lstStyle/>
          <a:p>
            <a:r>
              <a:rPr lang="th-TH" sz="3200" b="1" dirty="0"/>
              <a:t>การนำเสนอขาย ในรูปแบบ </a:t>
            </a:r>
            <a:r>
              <a:rPr lang="en-US" sz="3200" b="1" dirty="0"/>
              <a:t>Presentation </a:t>
            </a:r>
            <a:r>
              <a:rPr lang="th-TH" sz="3200" b="1" dirty="0"/>
              <a:t>นั้นก็เพื่อให้ลูกค้าได้เข้าใจถึงข้อมูล จุดเด่น ของสินค้าและบริการของเราได้อย่างถูกต้อง เห็นภาพรวมได้ง่ายขึ้น และมีความเข้าใจที่ตรงกัน และเมื่อลูกค้าเกิดความสนใจ </a:t>
            </a:r>
            <a:r>
              <a:rPr lang="th-TH" sz="3200" b="1" dirty="0" err="1"/>
              <a:t>เซลส์</a:t>
            </a:r>
            <a:r>
              <a:rPr lang="th-TH" sz="3200" b="1" dirty="0"/>
              <a:t>ก็ควรต้องเตรียมทำใบเสนอราคาให้กับลูกค้าอย่างรวดเร็ว ซึ่งก็ทำได้ง่ายๆ ผ่านระบบ </a:t>
            </a:r>
            <a:r>
              <a:rPr lang="en-US" sz="3200" b="1" dirty="0"/>
              <a:t>R-CRM </a:t>
            </a:r>
            <a:endParaRPr lang="th-TH" sz="3200" b="1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1AF86FDD-40AF-4AE5-9C76-D657475E85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77645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D9962A4-4C72-4918-85D5-ADCA69F4CB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8783" y="423163"/>
            <a:ext cx="11993217" cy="1450757"/>
          </a:xfrm>
        </p:spPr>
        <p:txBody>
          <a:bodyPr/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5347BE4-07C5-4865-AC72-FBF1D7AF268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98783" y="1845734"/>
            <a:ext cx="11794434" cy="4023360"/>
          </a:xfrm>
        </p:spPr>
        <p:txBody>
          <a:bodyPr>
            <a:normAutofit/>
          </a:bodyPr>
          <a:lstStyle/>
          <a:p>
            <a:r>
              <a:rPr lang="th-TH" sz="3200" b="1" dirty="0"/>
              <a:t>5. การจัดการข้อต่อรอง ข้อเสนอ</a:t>
            </a:r>
            <a:r>
              <a:rPr lang="th-TH" sz="3200" b="1" dirty="0" err="1"/>
              <a:t>อื่นๆ</a:t>
            </a:r>
            <a:r>
              <a:rPr lang="th-TH" sz="3200" b="1" dirty="0"/>
              <a:t> (</a:t>
            </a:r>
            <a:r>
              <a:rPr lang="en-US" sz="3200" b="1" dirty="0"/>
              <a:t>Negotiation)</a:t>
            </a:r>
          </a:p>
          <a:p>
            <a:pPr marL="0" indent="0">
              <a:buNone/>
            </a:pPr>
            <a:r>
              <a:rPr lang="th-TH" sz="3200" dirty="0"/>
              <a:t>ข้อต่อรองการขายมักจะมีให้เห็น</a:t>
            </a:r>
            <a:r>
              <a:rPr lang="th-TH" sz="3200" dirty="0" err="1"/>
              <a:t>บ่อยๆ</a:t>
            </a:r>
            <a:r>
              <a:rPr lang="th-TH" sz="3200" dirty="0"/>
              <a:t> ซึ่งเกิดอาจจะเกิดจากหลากหลายปัจจัย ทั้งจากที่สินค้า บริการอาจจะเป็นเรื่องใหม่สำหรับลูกค้า ลูกค้ายังไม่เคยใช้จึงเกิดความไม่มั่นใจ มีติดเรื่องราคาหรือลูกค้าเองก็อาจจะมีความต้องการที่มากกว่าเงื่อนไขที่ทางเรามีให้ แม้ว่าข้อต่อรองจะทำให้การขายยุ่งยาก แต่ทีมขายก็ไม่สามารถคัดค้านหรือหลีกเลี่ยงได้ ดังนั้น สิ่งสำคัญเมื่อมีข้อต่อรอง</a:t>
            </a:r>
            <a:r>
              <a:rPr lang="th-TH" sz="3200" dirty="0" err="1"/>
              <a:t>ต่างๆ</a:t>
            </a:r>
            <a:r>
              <a:rPr lang="th-TH" sz="3200" dirty="0"/>
              <a:t> เกิดขึ้น เพียงแค่ต้องหาแนวทางหรือทางออกที่เหมาะสมร่วมกัน และควรชี้แจงกับลูกค้าถึงข้อสงสัยหรือคำถาม</a:t>
            </a:r>
            <a:r>
              <a:rPr lang="th-TH" sz="3200" dirty="0" err="1"/>
              <a:t>ต่างๆ</a:t>
            </a:r>
            <a:r>
              <a:rPr lang="th-TH" sz="3200" dirty="0"/>
              <a:t> ที่เกิดขึ้นและก็ควรตอบสนองอย่างทันทีเมื่อลูกค้ามีข้อกังวลที่เกี่ยวกับสินค้าและบริการที่นำเสนอ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27B75425-1ED7-46AC-BCDF-031CF373A39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62396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EA8CFDF-00DC-4539-B8AD-42E8F1C5682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7930" y="263527"/>
            <a:ext cx="12192000" cy="1450757"/>
          </a:xfrm>
        </p:spPr>
        <p:txBody>
          <a:bodyPr/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A7D5AAEC-90F5-4968-A1CC-9D9CE44E62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78904" y="1845734"/>
            <a:ext cx="12013096" cy="4555066"/>
          </a:xfrm>
        </p:spPr>
        <p:txBody>
          <a:bodyPr>
            <a:noAutofit/>
          </a:bodyPr>
          <a:lstStyle/>
          <a:p>
            <a:r>
              <a:rPr lang="th-TH" sz="3200" b="1" dirty="0"/>
              <a:t>6. การปิดการขาย (</a:t>
            </a:r>
            <a:r>
              <a:rPr lang="en-US" sz="3200" b="1" dirty="0"/>
              <a:t>Close Sales)</a:t>
            </a:r>
          </a:p>
          <a:p>
            <a:pPr marL="0" indent="0">
              <a:buNone/>
            </a:pPr>
            <a:r>
              <a:rPr lang="th-TH" sz="3200" b="1" dirty="0"/>
              <a:t>กว่าจะมาถึงขั้นตอนการปิดการขายนี้ </a:t>
            </a:r>
            <a:r>
              <a:rPr lang="th-TH" sz="3200" b="1" dirty="0" err="1"/>
              <a:t>เซลส์</a:t>
            </a:r>
            <a:r>
              <a:rPr lang="th-TH" sz="3200" b="1" dirty="0"/>
              <a:t>ก็คงใช้ระยะเวลาไปพอสมควรสำหรับแต่ละขั้นตอนการขายก่อนหน้า แต่อย่างไรก็ตามหากมีการจัดการ วางแผนการทำงานในขั้นตอนแรกๆ อย่างเป็นระบบ มีแบบแผน สอดแทรกทักษะทางการขายต่าง ๆ เข้าไปบ้าง การปิดการขายก็จะใช้เวลาเพียงไม่นานอย่างแน่นอน และเพื่อให้ทุกอย่างในขั้นตอนนี้เสร็จอย่างสมบูรณ์ </a:t>
            </a:r>
            <a:r>
              <a:rPr lang="th-TH" sz="3200" b="1" dirty="0" err="1"/>
              <a:t>เซลส์</a:t>
            </a:r>
            <a:r>
              <a:rPr lang="th-TH" sz="3200" b="1" dirty="0"/>
              <a:t>ควรมีตรวจสอบให้แน่ใจว่าข้อมูลต่าง ๆ รวมถึงเงื่อนไข ข้อตกลง รวมถึงเอกสารต่าง ๆ ทุกอย่างนั้นถูกต้อง พร้อมทั้งควรมีข้อมูลเกี่ยวกับการขาย ข้อกำหนด เงื่อนไข การดูแลหลังการขาย วิธีการติดต่อต่าง ๆ เพิ่มเติม ให้ลูกค้าด้วย เพื่อให้ลูกค้าได้มั่นใจในสินค้า บริการ รวมทั้งทีมงานของเรา เพื่อให้เกิดความไว้ใจ ภักดีต่อแบรนด์ของเราได้ด้วยนั่นเอง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3F715854-B61A-4BCB-9459-57D81FC4DF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9939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0708201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7B216092-29A8-42F6-93F1-317A49FDB18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63527"/>
            <a:ext cx="12192000" cy="1450757"/>
          </a:xfrm>
        </p:spPr>
        <p:txBody>
          <a:bodyPr/>
          <a:lstStyle/>
          <a:p>
            <a:r>
              <a:rPr lang="th-TH" b="1" dirty="0"/>
              <a:t>      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10" name="ตัวแทนเนื้อหา 9">
            <a:extLst>
              <a:ext uri="{FF2B5EF4-FFF2-40B4-BE49-F238E27FC236}">
                <a16:creationId xmlns:a16="http://schemas.microsoft.com/office/drawing/2014/main" id="{95EF2BEC-280F-474D-B146-FDB65A3DE3C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97565" y="1845734"/>
            <a:ext cx="11370365" cy="3819570"/>
          </a:xfrm>
        </p:spPr>
        <p:txBody>
          <a:bodyPr>
            <a:normAutofit/>
          </a:bodyPr>
          <a:lstStyle/>
          <a:p>
            <a:r>
              <a:rPr lang="th-TH" sz="3200" b="1" dirty="0"/>
              <a:t>7. การให้บริการหลังการขาย (</a:t>
            </a:r>
            <a:r>
              <a:rPr lang="en-US" sz="3200" b="1" dirty="0"/>
              <a:t>Follow up &amp; Information Update)</a:t>
            </a:r>
          </a:p>
          <a:p>
            <a:pPr marL="0" indent="0">
              <a:buNone/>
            </a:pPr>
            <a:r>
              <a:rPr lang="th-TH" sz="3200" dirty="0"/>
              <a:t>  ส่วนสำคัญของการขาย</a:t>
            </a:r>
            <a:r>
              <a:rPr lang="th-TH" sz="3200" dirty="0" err="1"/>
              <a:t>หั</a:t>
            </a:r>
            <a:r>
              <a:rPr lang="th-TH" sz="3200" dirty="0"/>
              <a:t>ลงจากที่สามารถปิดการขายได้แล้ว คือ การบริการหลังการขาย เมื่อธุรกิจได้มีการส่งมอบสินค้าและบริการไปให้กับลูกค้าแล้ว ควรมีการติดตามลูกค้าอย่างสม่ำเสมอ คอยอ</a:t>
            </a:r>
            <a:r>
              <a:rPr lang="th-TH" sz="3200" dirty="0" err="1"/>
              <a:t>ัป</a:t>
            </a:r>
            <a:r>
              <a:rPr lang="th-TH" sz="3200" dirty="0"/>
              <a:t>เดตข้อมูลที่จำเป็น ให้คำแนะนำตามที่ลูกค้าต้องการ รวมถึงการพร้อมแก้ไขปัญหาที่ลูกค้าพบเจอได้อย่างทันท่วงที พร้อมอธิบายให้ลูกค้าทราบว่า ปัญหาที่พบจะได้รับการแก้ไข ซึ่งจะช่วยสร้างความประทับใจ และความเชื่อมั่นให้กับลูกค้า และสร้างการซื้อซ้ำได้อีกด้วย 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:a16="http://schemas.microsoft.com/office/drawing/2014/main" id="{91B14CE7-9BCD-43B5-8593-B59766D4C05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34425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25F2681E-1F76-451F-A7E5-CAB659F695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7" y="263527"/>
            <a:ext cx="11887034" cy="1450757"/>
          </a:xfrm>
        </p:spPr>
        <p:txBody>
          <a:bodyPr/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61745FC2-4BD3-4394-ADFF-ADBA0BC69D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7078" y="1845734"/>
            <a:ext cx="11231218" cy="4023360"/>
          </a:xfrm>
        </p:spPr>
        <p:txBody>
          <a:bodyPr>
            <a:normAutofit/>
          </a:bodyPr>
          <a:lstStyle/>
          <a:p>
            <a:r>
              <a:rPr lang="th-TH" sz="3200" b="1" dirty="0"/>
              <a:t>และสำหรับการติดตามดูแลในส่วนนี้ ก็สามารถใช้งานฟีเจอร์ </a:t>
            </a:r>
            <a:r>
              <a:rPr lang="en-US" sz="3200" b="1" dirty="0">
                <a:hlinkClick r:id="rId2"/>
              </a:rPr>
              <a:t>Sales Pipeline</a:t>
            </a:r>
            <a:r>
              <a:rPr lang="en-US" sz="3200" b="1" dirty="0"/>
              <a:t> </a:t>
            </a:r>
            <a:r>
              <a:rPr lang="th-TH" sz="3200" b="1" dirty="0"/>
              <a:t>โดยการสร้าง </a:t>
            </a:r>
            <a:r>
              <a:rPr lang="en-US" sz="3200" b="1" dirty="0"/>
              <a:t>Sales Pipeline </a:t>
            </a:r>
            <a:r>
              <a:rPr lang="th-TH" sz="3200" b="1" dirty="0"/>
              <a:t>ขึ้นมาอีกอันแยกออกจากทีมขาย (</a:t>
            </a:r>
            <a:r>
              <a:rPr lang="en-US" sz="3200" b="1" dirty="0"/>
              <a:t>Sales Team) </a:t>
            </a:r>
            <a:r>
              <a:rPr lang="th-TH" sz="3200" b="1" dirty="0"/>
              <a:t>เพื่อให้ทีม </a:t>
            </a:r>
            <a:r>
              <a:rPr lang="en-US" sz="3200" b="1" dirty="0"/>
              <a:t>Technical Support </a:t>
            </a:r>
            <a:r>
              <a:rPr lang="th-TH" sz="3200" b="1" dirty="0"/>
              <a:t>ได้ใช้งานเพื่อการควบคุม การทำงานและการดูแลลูกค้าอย่างมีระบบและขั้นตอนที่ชัดเจน ทำให้ลูกค้าได้รับการบริการที่ดีและรวดเร็ว จนเกิดเป็นความประทับใจ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0DA21361-782D-49A7-A7E4-8D57A1301F0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670" y="33766"/>
            <a:ext cx="1216533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436899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7B6AB9C-FE9B-4C31-8936-4F6C5F8DB3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8296" y="263527"/>
            <a:ext cx="11913704" cy="1450757"/>
          </a:xfrm>
        </p:spPr>
        <p:txBody>
          <a:bodyPr/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18BFB70A-18C8-44A3-A08E-B389B8901D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78295" y="1845734"/>
            <a:ext cx="11668539" cy="4023360"/>
          </a:xfrm>
        </p:spPr>
        <p:txBody>
          <a:bodyPr>
            <a:normAutofit/>
          </a:bodyPr>
          <a:lstStyle/>
          <a:p>
            <a:r>
              <a:rPr lang="th-TH" sz="3200" b="1" dirty="0"/>
              <a:t>8. การสานความสัมพันธ์ที่ดีกับลูกค้าอย่างต่อเนื่อง (</a:t>
            </a:r>
            <a:r>
              <a:rPr lang="en-US" sz="3200" b="1" dirty="0"/>
              <a:t>Relationship Management)</a:t>
            </a:r>
          </a:p>
          <a:p>
            <a:pPr marL="0" indent="0">
              <a:buNone/>
            </a:pPr>
            <a:r>
              <a:rPr lang="th-TH" sz="3200" b="1" dirty="0"/>
              <a:t>ขั้นตอนการขายข้อนี้ มักจะถูกมองข้ามอยู่เสมอ แม้ว่าจะมีโอกาสสร้างรายได้ซ่อนอยู่ การสร้างความสัมพันธ์นี้อาจจะไม่เกี่ยวข้องกับบริการที่ซื้อไปเบื้องต้นก็ได้ แต่จะต้องมีความสอดคล้องกัน เช่น จัด </a:t>
            </a:r>
            <a:r>
              <a:rPr lang="en-US" sz="3200" b="1" dirty="0"/>
              <a:t>webinar </a:t>
            </a:r>
            <a:r>
              <a:rPr lang="th-TH" sz="3200" b="1" dirty="0"/>
              <a:t>เพื่อสร้างความรู้ถึงสินค้าและบริการ, การจัดสัมมนาออนไลน์เพื่อแชร์เทคนิค</a:t>
            </a:r>
            <a:r>
              <a:rPr lang="th-TH" sz="3200" b="1" dirty="0" err="1"/>
              <a:t>ต่างๆ</a:t>
            </a:r>
            <a:r>
              <a:rPr lang="th-TH" sz="3200" b="1" dirty="0"/>
              <a:t> และให้ธุรกิจเราเป็นที่รู้จักเพิ่มมากขึ้น เป็นต้น อย่างไรก็ตามการสร้างความสัมพันธ์อย่างต่อเนื่องจะช่วยให้ธุรกิจสามารถนำเสนอขายสินค้าและบริการ</a:t>
            </a:r>
            <a:r>
              <a:rPr lang="th-TH" sz="3200" b="1" dirty="0" err="1"/>
              <a:t>อื่นๆ</a:t>
            </a:r>
            <a:r>
              <a:rPr lang="th-TH" sz="3200" b="1" dirty="0"/>
              <a:t>ได้เพิ่มเติม และเป็นการค้นหาความต้องการของลูกค้าได้อีกด้วย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2697CBE-584E-4572-822D-4B1A4B91C40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713739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194DDBBE-E006-4226-9148-FDFD49738C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4556" y="205037"/>
            <a:ext cx="11847444" cy="1450757"/>
          </a:xfrm>
        </p:spPr>
        <p:txBody>
          <a:bodyPr/>
          <a:lstStyle/>
          <a:p>
            <a:r>
              <a:rPr lang="th-TH" b="1" dirty="0"/>
              <a:t>กระบวนการขาย 8 ขั้นตอน ที่ธุรกิจสามารถนำไปประยุกต์ใช้ได้ มีดังนี้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E6A2E27F-58B4-438B-8651-930DA811BFF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4556" y="1844253"/>
            <a:ext cx="11522766" cy="4023360"/>
          </a:xfrm>
        </p:spPr>
        <p:txBody>
          <a:bodyPr>
            <a:normAutofit fontScale="85000" lnSpcReduction="20000"/>
          </a:bodyPr>
          <a:lstStyle/>
          <a:p>
            <a:r>
              <a:rPr lang="th-TH" sz="4400" b="1" dirty="0"/>
              <a:t>สรุป</a:t>
            </a:r>
          </a:p>
          <a:p>
            <a:pPr marL="0" indent="0">
              <a:buNone/>
            </a:pPr>
            <a:r>
              <a:rPr lang="th-TH" sz="3200" b="1" dirty="0"/>
              <a:t>กระบวนการขายของธุรกิจควรถูกออกแบบให้มีความสอดคล้องกับรูปแบบการทำงานและการขายจริงด้วย และไม่ว่าจะถูกออกแบบมาได้ตอบโจทย์กับองค์กรอย่างไร ก็อาจไม่เพียงพอที่จะสามารถช่วยติดตามลูกค้าได้อย่างครอบคลุมหากไม่มีเครื่องมือหรือเทคโนโลยีเข้ามาเป็นตัวช่วยในการทำงาน เพราะหากจะใช้แค่ความจำของคนเราเองในการดูแลทั้งลูกค้า จัดการข้อมูลทุกขั้นตอน ก็คงปวดหัวไม่น้อย อีกทั้งอาจจะปิดการขายไม่ได้ตามเป้าอีกด้วย เพราะทำงดังนั้นหากได้มี </a:t>
            </a:r>
            <a:r>
              <a:rPr lang="en-US" sz="3200" b="1" dirty="0">
                <a:hlinkClick r:id="rId2"/>
              </a:rPr>
              <a:t>R-CRM</a:t>
            </a:r>
            <a:r>
              <a:rPr lang="en-US" sz="3200" b="1" dirty="0"/>
              <a:t> </a:t>
            </a:r>
            <a:r>
              <a:rPr lang="th-TH" sz="3200" b="1" dirty="0"/>
              <a:t>แพลตฟอร์มบริหารทีมขาย เข้ามาช่วยจัดการใน</a:t>
            </a:r>
            <a:r>
              <a:rPr lang="th-TH" sz="3200" b="1" dirty="0" err="1"/>
              <a:t>ทุกๆ</a:t>
            </a:r>
            <a:r>
              <a:rPr lang="th-TH" sz="3200" b="1" dirty="0"/>
              <a:t> ขั้นตอนของการขาย ก็จะทำให้</a:t>
            </a:r>
            <a:r>
              <a:rPr lang="th-TH" sz="3200" b="1" dirty="0" err="1"/>
              <a:t>เซลส์</a:t>
            </a:r>
            <a:r>
              <a:rPr lang="th-TH" sz="3200" b="1" dirty="0"/>
              <a:t>ทำงานได้อย่างคล่องตัวและมีประสิทธิภาพมากขึ้น สามารถตรวจสถานะของลูกค้าแต่ละราย ได้อย่างรวดเร็ว ที่สำคัญผู้บริหารและผู้จัดการฝ่ายขายก็สามารถดูข้อมูลการขายได้ทันที สามารถใช้ข้อมูลจากรายงานแต่ละขั้นตอนมาปรับปรุงกลยุทธ์การขายต่อไปได้ หรือหากมีข้อผิดพลาดก็ทำการแก้ไขได้อย่างรวดเร็ว ปัญหาไม่บานปลาย </a:t>
            </a:r>
            <a:r>
              <a:rPr lang="en-US" sz="3200" b="1" dirty="0"/>
              <a:t>R-CRM </a:t>
            </a:r>
            <a:r>
              <a:rPr lang="th-TH" sz="3200" b="1" dirty="0"/>
              <a:t>จึงถูกออกแบบมาเพื่อตอบโจทย์การทำงานขายและรองรับกระบวนการขายที่ซับซ้อนของธุรกิจไทย เพื่อตอบโจทย์ต่อความต้องการของทีมขาย ให้ครบจบในที่เดียวานซ้ำซ้อน ย้อนไปมา</a:t>
            </a:r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240C2905-B0F8-4FBB-AC2D-33C7C22EF03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6578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139314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90BAA7DD-6479-468D-A068-F3384CD886F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34278" y="286603"/>
            <a:ext cx="10515600" cy="1450757"/>
          </a:xfrm>
        </p:spPr>
        <p:txBody>
          <a:bodyPr>
            <a:normAutofit/>
          </a:bodyPr>
          <a:lstStyle/>
          <a:p>
            <a:r>
              <a:rPr lang="th-TH" sz="6600" b="1" dirty="0"/>
              <a:t>บันได 7 ขั้นสู่แผนการตลาดที่ยอดเยี่ยม</a:t>
            </a:r>
          </a:p>
        </p:txBody>
      </p:sp>
      <p:pic>
        <p:nvPicPr>
          <p:cNvPr id="4" name="ตัวแทนเนื้อหา 3">
            <a:extLst>
              <a:ext uri="{FF2B5EF4-FFF2-40B4-BE49-F238E27FC236}">
                <a16:creationId xmlns:a16="http://schemas.microsoft.com/office/drawing/2014/main" id="{E4C9E43A-854D-4E32-B93D-BA38330EFC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93684" y="2057688"/>
            <a:ext cx="6842234" cy="4040885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:a16="http://schemas.microsoft.com/office/drawing/2014/main" id="{174A46CE-826D-4F7E-8802-5DE47B13EB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31750" y="2351581"/>
            <a:ext cx="4781550" cy="3086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673054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DFEFE7C-55C1-4399-9684-DE522ED341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63527"/>
            <a:ext cx="11489634" cy="1450757"/>
          </a:xfrm>
        </p:spPr>
        <p:txBody>
          <a:bodyPr/>
          <a:lstStyle/>
          <a:p>
            <a:r>
              <a:rPr lang="th-TH" b="1" dirty="0"/>
              <a:t>บันได 7 ขั้นสู่แผนการตลาดที่ยอดเยี่ยม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69DA0C1-0430-4F84-A833-46FC7487D47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94521" y="1845734"/>
            <a:ext cx="10436087" cy="4023360"/>
          </a:xfrm>
        </p:spPr>
        <p:txBody>
          <a:bodyPr/>
          <a:lstStyle/>
          <a:p>
            <a:r>
              <a:rPr lang="th-TH" sz="3200" b="1" dirty="0"/>
              <a:t>1. กำหนดกลุ่มเป้าหมายให้ชัดเจน </a:t>
            </a:r>
            <a:endParaRPr lang="th-TH" sz="3200" dirty="0"/>
          </a:p>
          <a:p>
            <a:r>
              <a:rPr lang="th-TH" sz="3200" dirty="0"/>
              <a:t>คุณต้องเริ่มต้นวางแผนการตลาดด้วยการกำหนดกลุ่มลูกค้าเป้าหมายว่าคือใคร โดยพยายามกำหนดคุณสมบัติหรือคุณลักษณะของลูกค้ากลุ่มนี้ให้ละเอียดที่สุด เช่น ชาย/หญิง, เด็ก/หนุ่มสาว/คนแก่, โสด/แต่งงาน หรือประกอบอาชีพอะไร เป็นต้น</a:t>
            </a:r>
          </a:p>
          <a:p>
            <a:r>
              <a:rPr lang="th-TH" sz="3200" dirty="0"/>
              <a:t> 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5742B73D-1A31-44AF-8CBB-4ABEACEBD4C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4379360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4517477F-DB9F-4FDD-8221-695F63F6E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394977"/>
            <a:ext cx="10058400" cy="1450757"/>
          </a:xfrm>
        </p:spPr>
        <p:txBody>
          <a:bodyPr/>
          <a:lstStyle/>
          <a:p>
            <a:r>
              <a:rPr lang="th-TH" b="1" dirty="0"/>
              <a:t>บันได 7 ขั้นสู่แผนการตลาดที่ยอดเยี่ยม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24BB208A-DE21-4A73-A178-D0FEF4788C5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6348" y="1845734"/>
            <a:ext cx="10952922" cy="4023360"/>
          </a:xfrm>
        </p:spPr>
        <p:txBody>
          <a:bodyPr/>
          <a:lstStyle/>
          <a:p>
            <a:r>
              <a:rPr lang="th-TH" sz="3200" b="1" dirty="0"/>
              <a:t>2. วางตำแหน่งสินค้าหรือบริการ </a:t>
            </a:r>
          </a:p>
          <a:p>
            <a:r>
              <a:rPr lang="th-TH" sz="3200" b="1" dirty="0"/>
              <a:t>เมื่อกำหนดกลุ่มเป้าหมายแล้ว ขั้นต่อมาต้องรู้ถึงความต้องการของลูกค้า วิธีที่ง่ายที่สุดคือการสอบถามโดยตรงว่าชอบหรือไม่ชอบอะไร และทำไมจึงเลือกใช้สินค้าหรือบริการของคุณ ซึ่งข้อมูลที่ได้จะทำให้เห็นความแตกต่างของคุณกับคู่แข่งขันอย่างรวดเร็ว</a:t>
            </a:r>
          </a:p>
          <a:p>
            <a:r>
              <a:rPr lang="th-TH" sz="3200" b="1" dirty="0"/>
              <a:t> 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EA244F72-D5EA-4544-9093-FB552BA38F8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171953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AD213BC-4357-4DFC-B0EB-F7F159238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63527"/>
            <a:ext cx="11449878" cy="1450757"/>
          </a:xfrm>
        </p:spPr>
        <p:txBody>
          <a:bodyPr/>
          <a:lstStyle/>
          <a:p>
            <a:r>
              <a:rPr lang="th-TH" b="1" dirty="0"/>
              <a:t>บันได 7 ขั้นสู่แผนการตลาดที่ยอดเยี่ยม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D8E4C6DD-3E17-43E5-B109-1AD7DA0C9E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56591" y="1845734"/>
            <a:ext cx="11092070" cy="4023360"/>
          </a:xfrm>
        </p:spPr>
        <p:txBody>
          <a:bodyPr/>
          <a:lstStyle/>
          <a:p>
            <a:r>
              <a:rPr lang="th-TH" sz="3200" b="1" dirty="0"/>
              <a:t>3. สร้างเครื่องมือสื่อสารการตลาด </a:t>
            </a:r>
            <a:endParaRPr lang="th-TH" sz="3200" dirty="0"/>
          </a:p>
          <a:p>
            <a:r>
              <a:rPr lang="th-TH" sz="3200" dirty="0"/>
              <a:t>วางแผนสร้างเครื่องมือสื่อสารการตลาดต่าง ๆ เช่น เว็บไซต์ หรือโซ</a:t>
            </a:r>
            <a:r>
              <a:rPr lang="th-TH" sz="3200" dirty="0" err="1"/>
              <a:t>เชี</a:t>
            </a:r>
            <a:r>
              <a:rPr lang="th-TH" sz="3200" dirty="0"/>
              <a:t>ยลมีเดีย ไม่ว่า </a:t>
            </a:r>
            <a:r>
              <a:rPr lang="th-TH" sz="3200" dirty="0" err="1"/>
              <a:t>เฟส</a:t>
            </a:r>
            <a:r>
              <a:rPr lang="th-TH" sz="3200" dirty="0"/>
              <a:t>บุ๊ค อินสตราแกรม ไลน์ รวมถึงจัดทำเอกสารเผยแพร่ประชาสัมพันธ์ต่าง ๆ ที่มุ่งให้ข้อมูลความรู้เกี่ยวกับคุณสมบัติหรือคุณประโยชน์จากการใช้สินค้าหรือบริการของคุณ</a:t>
            </a:r>
          </a:p>
          <a:p>
            <a:r>
              <a:rPr lang="th-TH" sz="3200" dirty="0"/>
              <a:t> 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768E25E4-F998-4231-8809-7FEEC77E7F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482381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7194958-06CD-4CE9-98EB-41F5476F26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63527"/>
            <a:ext cx="10591137" cy="1450757"/>
          </a:xfrm>
        </p:spPr>
        <p:txBody>
          <a:bodyPr/>
          <a:lstStyle/>
          <a:p>
            <a:r>
              <a:rPr lang="th-TH" b="1" dirty="0"/>
              <a:t>บันได 7 ขั้นสู่แผนการตลาดที่ยอดเยี่ยม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9D3387DA-74C1-4981-AED0-ECD56EC9ABE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495" y="1845734"/>
            <a:ext cx="10952921" cy="4023360"/>
          </a:xfrm>
        </p:spPr>
        <p:txBody>
          <a:bodyPr/>
          <a:lstStyle/>
          <a:p>
            <a:r>
              <a:rPr lang="th-TH" sz="3200" b="1" dirty="0"/>
              <a:t>4. กำหนดเป้าหมายการขาย </a:t>
            </a:r>
          </a:p>
          <a:p>
            <a:r>
              <a:rPr lang="th-TH" sz="3200" b="1" dirty="0"/>
              <a:t> ก่อนกำหนดเป้าหมายการขาย คุณต้องศึกษาและสอบถามเพิ่มเติมจากลูกค้ากลุ่มเป้าหมายของคุณ ถึงวิธีการที่เขาเหล่านั้นจะสนใจและยอมจ่ายเงินเพื่อซื้อสินค้าหรือใช้บริการของคุณ ซึ่งคุณต้องศึกษาข้อมูลให้แน่ใจก่อนจากนั้นจึงดำเนินการขาย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FC95499-E7B8-43C6-9418-91CEA824D57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34923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323B1E41-5E41-4BC5-AC97-56FC36A91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63527"/>
            <a:ext cx="10058400" cy="1450757"/>
          </a:xfrm>
        </p:spPr>
        <p:txBody>
          <a:bodyPr/>
          <a:lstStyle/>
          <a:p>
            <a:r>
              <a:rPr lang="th-TH" b="1" dirty="0"/>
              <a:t>บันได 7 ขั้นสู่แผนการตลาดที่ยอดเยี่ยม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55390DF3-4A87-45E0-9E18-0D54D9BC6B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35495" y="1845734"/>
            <a:ext cx="11092069" cy="4023360"/>
          </a:xfrm>
        </p:spPr>
        <p:txBody>
          <a:bodyPr/>
          <a:lstStyle/>
          <a:p>
            <a:r>
              <a:rPr lang="th-TH" sz="3200" b="1" dirty="0"/>
              <a:t>5. สร้างความพันธ์กับสื่อ </a:t>
            </a:r>
          </a:p>
          <a:p>
            <a:r>
              <a:rPr lang="th-TH" sz="3200" b="1" dirty="0"/>
              <a:t>วางแผนสร้างความสัมพันธ์กับสื่อสารมวลชนที่นำเสนอข่าว ที่เกี่ยวข้องกับสินค้าหรือบริการของคุณ เพื่อให้เป็นแหล่งประชาสัมพันธ์ที่ช่วยในการกระจายข่าวการนำเสนอสินค้าใหม่ การจัดโปรโมชั่น หรือการกิจกรรมการตลาดของคุณไปยังกลุ่มเป้าหมายได้ตลอดเวลา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2F8EF1A5-E4E4-4786-9C2B-7EF956C6618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369813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C7FF1D3-319B-44FA-B162-81930C809AD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6800" y="291318"/>
            <a:ext cx="10058400" cy="1450757"/>
          </a:xfrm>
        </p:spPr>
        <p:txBody>
          <a:bodyPr/>
          <a:lstStyle/>
          <a:p>
            <a:r>
              <a:rPr lang="th-TH" b="1" dirty="0"/>
              <a:t>บันได 7 ขั้นสู่แผนการตลาดที่ยอดเยี่ยม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84CE31C7-D716-475B-B17E-F6B3E10DE5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4765" y="1845734"/>
            <a:ext cx="10634870" cy="4023360"/>
          </a:xfrm>
        </p:spPr>
        <p:txBody>
          <a:bodyPr/>
          <a:lstStyle/>
          <a:p>
            <a:r>
              <a:rPr lang="th-TH" sz="3200" b="1" dirty="0"/>
              <a:t>6. สร้างเครือข่ายลูกค้า </a:t>
            </a:r>
          </a:p>
          <a:p>
            <a:r>
              <a:rPr lang="th-TH" sz="3200" b="1" dirty="0"/>
              <a:t>กำหนดวิธีการสร้างความพึ่งพอใจให้กับกลุ่มลูกค้าที่ซื้อสินค้าหรือใช้บริการของคุณอย่างต่อเนื่อง เพื่อให้คนเหล่านี้เกิดการบอกต่อสินค้าหรือบริการอย่างเป็นเครือข่าย (ปากต่อปาก) ซึ่งเป็นกลยุทธ์การตลาดที่ไม่ต้องเสียค่าใช้จ่าย ซึ่งควรปลูกฝังและรักษาวัฒนธรรมการบอกต่อให้เป็นเอกลักษณ์ของสินค้าหรือบริการของคุณ</a:t>
            </a:r>
          </a:p>
          <a:p>
            <a:r>
              <a:rPr lang="th-TH" sz="3200" b="1" dirty="0"/>
              <a:t> 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74958BE0-8B76-45A0-B35B-FC2964B9B7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57234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A7000600-B3F3-4FF7-A11E-924C00B82C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63527"/>
            <a:ext cx="11171582" cy="1450757"/>
          </a:xfrm>
        </p:spPr>
        <p:txBody>
          <a:bodyPr/>
          <a:lstStyle/>
          <a:p>
            <a:r>
              <a:rPr lang="th-TH" b="1" dirty="0"/>
              <a:t>บันได 7 ขั้นสู่แผนการตลาดที่ยอดเยี่ยม</a:t>
            </a:r>
            <a:endParaRPr lang="th-TH" dirty="0"/>
          </a:p>
        </p:txBody>
      </p: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70CB4C52-C3CE-4CAB-83A2-FCA12573634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34277" y="1845734"/>
            <a:ext cx="10575235" cy="4023360"/>
          </a:xfrm>
        </p:spPr>
        <p:txBody>
          <a:bodyPr/>
          <a:lstStyle/>
          <a:p>
            <a:r>
              <a:rPr lang="th-TH" sz="3200" b="1" dirty="0"/>
              <a:t>7. ลงมือปฏิบัติตามแผนที่กำหนด </a:t>
            </a:r>
          </a:p>
          <a:p>
            <a:r>
              <a:rPr lang="th-TH" sz="3200" b="1" dirty="0"/>
              <a:t>หลังจากที่คุณกำหนดแผนการดำเนินงานต่างทั้ง 6 ขั้นตอนแล้วก็ถึงเวลาลงมือปฏิบัติให้ทั้งหมดเกิดผลจริง ๆ จากนั้นคุณควรกำหนดปฏิทินการตลาดประจำปี จดการนัดหมายที่สำคัญทุกเดือน ทุกสัปดาห์ ทุกวันเพื่อให้แผนการตลาดดำเนินการต่อเนื่องอย่างเป็นระบบ</a:t>
            </a:r>
          </a:p>
          <a:p>
            <a:endParaRPr lang="th-TH" dirty="0"/>
          </a:p>
        </p:txBody>
      </p:sp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838EFCAE-445F-41FC-A38A-49CB71B3C5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90295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C606F5FB-3CBF-4989-B05B-557F40809A7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988906"/>
            <a:ext cx="10058400" cy="1450757"/>
          </a:xfrm>
        </p:spPr>
        <p:txBody>
          <a:bodyPr/>
          <a:lstStyle/>
          <a:p>
            <a:endParaRPr lang="th-TH"/>
          </a:p>
        </p:txBody>
      </p:sp>
      <p:pic>
        <p:nvPicPr>
          <p:cNvPr id="5" name="ตัวแทนเนื้อหา 4">
            <a:extLst>
              <a:ext uri="{FF2B5EF4-FFF2-40B4-BE49-F238E27FC236}">
                <a16:creationId xmlns:a16="http://schemas.microsoft.com/office/drawing/2014/main" id="{5F7659A2-F056-4E7D-A282-CD3ABBECED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97281" y="757666"/>
            <a:ext cx="10253206" cy="5484108"/>
          </a:xfrm>
          <a:prstGeom prst="rect">
            <a:avLst/>
          </a:prstGeom>
        </p:spPr>
      </p:pic>
      <p:pic>
        <p:nvPicPr>
          <p:cNvPr id="4" name="รูปภาพ 3">
            <a:extLst>
              <a:ext uri="{FF2B5EF4-FFF2-40B4-BE49-F238E27FC236}">
                <a16:creationId xmlns:a16="http://schemas.microsoft.com/office/drawing/2014/main" id="{A7D0A856-B98E-48FC-A3F5-244915D6EC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3766"/>
            <a:ext cx="12192000" cy="723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809636"/>
      </p:ext>
    </p:extLst>
  </p:cSld>
  <p:clrMapOvr>
    <a:masterClrMapping/>
  </p:clrMapOvr>
</p:sld>
</file>

<file path=ppt/theme/theme1.xml><?xml version="1.0" encoding="utf-8"?>
<a:theme xmlns:a="http://schemas.openxmlformats.org/drawingml/2006/main" name="ย้อนยุค">
  <a:themeElements>
    <a:clrScheme name="ย้อนยุค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ย้อนยุค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ย้อนยุค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218</TotalTime>
  <Words>1733</Words>
  <Application>Microsoft Office PowerPoint</Application>
  <PresentationFormat>แบบจอกว้าง</PresentationFormat>
  <Paragraphs>76</Paragraphs>
  <Slides>28</Slides>
  <Notes>0</Notes>
  <HiddenSlides>0</HiddenSlides>
  <MMClips>0</MMClips>
  <ScaleCrop>false</ScaleCrop>
  <HeadingPairs>
    <vt:vector size="6" baseType="variant">
      <vt:variant>
        <vt:lpstr>ฟอนต์ที่ถูกใช้</vt:lpstr>
      </vt:variant>
      <vt:variant>
        <vt:i4>2</vt:i4>
      </vt:variant>
      <vt:variant>
        <vt:lpstr>ธีม</vt:lpstr>
      </vt:variant>
      <vt:variant>
        <vt:i4>1</vt:i4>
      </vt:variant>
      <vt:variant>
        <vt:lpstr>ชื่อเรื่องสไลด์</vt:lpstr>
      </vt:variant>
      <vt:variant>
        <vt:i4>28</vt:i4>
      </vt:variant>
    </vt:vector>
  </HeadingPairs>
  <TitlesOfParts>
    <vt:vector size="31" baseType="lpstr">
      <vt:lpstr>Calibri</vt:lpstr>
      <vt:lpstr>Calibri Light</vt:lpstr>
      <vt:lpstr>ย้อนยุค</vt:lpstr>
      <vt:lpstr>หลักสูตร สร้างยอดขายปังๆด้วยโซล่าร์</vt:lpstr>
      <vt:lpstr> </vt:lpstr>
      <vt:lpstr>งานนำเสนอ PowerPoint</vt:lpstr>
      <vt:lpstr>กระบวนการขาย คืออะไร? </vt:lpstr>
      <vt:lpstr>ทำไมเซลล์หรือทีมขายต้องมีความเข้าใจในกระบวนการขาย? </vt:lpstr>
      <vt:lpstr>การวางแผนจัดการกระบวนการขายที่ดี ช่วยให้การขายมีประสิทธิภาพได้อย่างไร? </vt:lpstr>
      <vt:lpstr>กระบวนการขาย 8 ขั้นตอน ที่ธุรกิจสามารถนำไปประยุกต์ใช้ได้ มีดังนี้ </vt:lpstr>
      <vt:lpstr>กระบวนการขาย 8 ขั้นตอน ที่ธุรกิจสามารถนำไปประยุกต์ใช้ได้ มีดังนี้</vt:lpstr>
      <vt:lpstr>กระบวนการขาย 8 ขั้นตอน ที่ธุรกิจสามารถนำไปประยุกต์ใช้ได้ มีดังนี้</vt:lpstr>
      <vt:lpstr>กระบวนการขาย 8 ขั้นตอน ที่ธุรกิจสามารถนำไปประยุกต์ใช้ได้ มีดังนี้</vt:lpstr>
      <vt:lpstr>งานนำเสนอ PowerPoint</vt:lpstr>
      <vt:lpstr>        กระบวนการขาย 8 ขั้นตอน ที่ธุรกิจสามารถนำไปประยุกต์ใช้ได้ มีดังนี้</vt:lpstr>
      <vt:lpstr>    กระบวนการขาย 8 ขั้นตอน ที่ธุรกิจสามารถนำไปประยุกต์ใช้ได้ มีดังนี้</vt:lpstr>
      <vt:lpstr>กระบวนการขาย 8 ขั้นตอน ที่ธุรกิจสามารถนำไปประยุกต์ใช้ได้ มีดังนี้</vt:lpstr>
      <vt:lpstr>กระบวนการขาย 8 ขั้นตอน ที่ธุรกิจสามารถนำไปประยุกต์ใช้ได้ มีดังนี้</vt:lpstr>
      <vt:lpstr>      กระบวนการขาย 8 ขั้นตอน ที่ธุรกิจสามารถนำไปประยุกต์ใช้ได้ มีดังนี้</vt:lpstr>
      <vt:lpstr>กระบวนการขาย 8 ขั้นตอน ที่ธุรกิจสามารถนำไปประยุกต์ใช้ได้ มีดังนี้</vt:lpstr>
      <vt:lpstr>กระบวนการขาย 8 ขั้นตอน ที่ธุรกิจสามารถนำไปประยุกต์ใช้ได้ มีดังนี้</vt:lpstr>
      <vt:lpstr>กระบวนการขาย 8 ขั้นตอน ที่ธุรกิจสามารถนำไปประยุกต์ใช้ได้ มีดังนี้</vt:lpstr>
      <vt:lpstr>บันได 7 ขั้นสู่แผนการตลาดที่ยอดเยี่ยม</vt:lpstr>
      <vt:lpstr>บันได 7 ขั้นสู่แผนการตลาดที่ยอดเยี่ยม</vt:lpstr>
      <vt:lpstr>บันได 7 ขั้นสู่แผนการตลาดที่ยอดเยี่ยม</vt:lpstr>
      <vt:lpstr>บันได 7 ขั้นสู่แผนการตลาดที่ยอดเยี่ยม</vt:lpstr>
      <vt:lpstr>บันได 7 ขั้นสู่แผนการตลาดที่ยอดเยี่ยม</vt:lpstr>
      <vt:lpstr>บันได 7 ขั้นสู่แผนการตลาดที่ยอดเยี่ยม</vt:lpstr>
      <vt:lpstr>บันได 7 ขั้นสู่แผนการตลาดที่ยอดเยี่ยม</vt:lpstr>
      <vt:lpstr>บันได 7 ขั้นสู่แผนการตลาดที่ยอดเยี่ยม</vt:lpstr>
      <vt:lpstr>งานนำเสนอ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หลักสูตร สร้างยอดขายปังๆด้วยโซล่าร์</dc:title>
  <dc:creator>User</dc:creator>
  <cp:lastModifiedBy>User</cp:lastModifiedBy>
  <cp:revision>24</cp:revision>
  <dcterms:created xsi:type="dcterms:W3CDTF">2023-05-01T07:14:17Z</dcterms:created>
  <dcterms:modified xsi:type="dcterms:W3CDTF">2023-05-15T04:48:17Z</dcterms:modified>
</cp:coreProperties>
</file>